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3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7430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hyperlink" Target="https://gamma.app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amma.app/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gamma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Introdução aos Periféricos de Entrada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837724" y="4641533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Bem-vindos à nossa aula sobre periféricos de entrada. Nesta aula, exploraremos o mundo dos dispositivos que permitem a interação com computadores. Vamos aprender sobre os diferentes tipos, suas funcionalidades e importância na computação.</a:t>
            </a:r>
            <a:endParaRPr lang="en-US" sz="1885" dirty="0"/>
          </a:p>
        </p:txBody>
      </p:sp>
      <p:sp>
        <p:nvSpPr>
          <p:cNvPr id="7" name="Shape 3"/>
          <p:cNvSpPr/>
          <p:nvPr/>
        </p:nvSpPr>
        <p:spPr>
          <a:xfrm>
            <a:off x="8377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0" name="Image 3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63377" y="1366838"/>
            <a:ext cx="7990046" cy="10303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56"/>
              </a:lnSpc>
              <a:buNone/>
            </a:pPr>
            <a:r>
              <a:rPr lang="en-US" sz="3245" kern="0" spc="-9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Impressoras: Jato de Tinta, Laser, Matricial</a:t>
            </a:r>
            <a:endParaRPr lang="en-US" sz="3245" dirty="0"/>
          </a:p>
        </p:txBody>
      </p:sp>
      <p:sp>
        <p:nvSpPr>
          <p:cNvPr id="6" name="Text 3"/>
          <p:cNvSpPr/>
          <p:nvPr/>
        </p:nvSpPr>
        <p:spPr>
          <a:xfrm>
            <a:off x="6063377" y="2644378"/>
            <a:ext cx="7990046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impressoras se diferenciam pela tecnologia de impressão, afetando a qualidade, velocidade e custo.</a:t>
            </a:r>
            <a:endParaRPr lang="en-US" sz="1298" dirty="0"/>
          </a:p>
        </p:txBody>
      </p:sp>
      <p:sp>
        <p:nvSpPr>
          <p:cNvPr id="7" name="Shape 4"/>
          <p:cNvSpPr/>
          <p:nvPr/>
        </p:nvSpPr>
        <p:spPr>
          <a:xfrm>
            <a:off x="6063377" y="3093601"/>
            <a:ext cx="7990046" cy="3769043"/>
          </a:xfrm>
          <a:prstGeom prst="roundRect">
            <a:avLst>
              <a:gd name="adj" fmla="val 65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6070997" y="3101221"/>
            <a:ext cx="7973973" cy="47672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236613" y="3207663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Tipo</a:t>
            </a:r>
            <a:endParaRPr lang="en-US" sz="1298" dirty="0"/>
          </a:p>
        </p:txBody>
      </p:sp>
      <p:sp>
        <p:nvSpPr>
          <p:cNvPr id="10" name="Text 7"/>
          <p:cNvSpPr/>
          <p:nvPr/>
        </p:nvSpPr>
        <p:spPr>
          <a:xfrm>
            <a:off x="8898136" y="3207663"/>
            <a:ext cx="232052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Tecnologia</a:t>
            </a:r>
            <a:endParaRPr lang="en-US" sz="1298" dirty="0"/>
          </a:p>
        </p:txBody>
      </p:sp>
      <p:sp>
        <p:nvSpPr>
          <p:cNvPr id="11" name="Text 8"/>
          <p:cNvSpPr/>
          <p:nvPr/>
        </p:nvSpPr>
        <p:spPr>
          <a:xfrm>
            <a:off x="11555849" y="3207663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Características</a:t>
            </a:r>
            <a:endParaRPr lang="en-US" sz="1298" dirty="0"/>
          </a:p>
        </p:txBody>
      </p:sp>
      <p:sp>
        <p:nvSpPr>
          <p:cNvPr id="12" name="Shape 9"/>
          <p:cNvSpPr/>
          <p:nvPr/>
        </p:nvSpPr>
        <p:spPr>
          <a:xfrm>
            <a:off x="6070997" y="3577947"/>
            <a:ext cx="7973973" cy="1004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236613" y="3684389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Jato de Tinta</a:t>
            </a:r>
            <a:endParaRPr lang="en-US" sz="1298" dirty="0"/>
          </a:p>
        </p:txBody>
      </p:sp>
      <p:sp>
        <p:nvSpPr>
          <p:cNvPr id="14" name="Text 11"/>
          <p:cNvSpPr/>
          <p:nvPr/>
        </p:nvSpPr>
        <p:spPr>
          <a:xfrm>
            <a:off x="8898136" y="3684389"/>
            <a:ext cx="232052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Jatos de tinta coloridos</a:t>
            </a:r>
            <a:endParaRPr lang="en-US" sz="1298" dirty="0"/>
          </a:p>
        </p:txBody>
      </p:sp>
      <p:sp>
        <p:nvSpPr>
          <p:cNvPr id="15" name="Text 12"/>
          <p:cNvSpPr/>
          <p:nvPr/>
        </p:nvSpPr>
        <p:spPr>
          <a:xfrm>
            <a:off x="11555849" y="3684389"/>
            <a:ext cx="2324338" cy="791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Ideal para impressão de fotos e documentos coloridos, custo baixo por página.</a:t>
            </a:r>
            <a:endParaRPr lang="en-US" sz="1298" dirty="0"/>
          </a:p>
        </p:txBody>
      </p:sp>
      <p:sp>
        <p:nvSpPr>
          <p:cNvPr id="16" name="Shape 13"/>
          <p:cNvSpPr/>
          <p:nvPr/>
        </p:nvSpPr>
        <p:spPr>
          <a:xfrm>
            <a:off x="6070997" y="4582358"/>
            <a:ext cx="7973973" cy="1004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6236613" y="4688800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Laser</a:t>
            </a:r>
            <a:endParaRPr lang="en-US" sz="1298" dirty="0"/>
          </a:p>
        </p:txBody>
      </p:sp>
      <p:sp>
        <p:nvSpPr>
          <p:cNvPr id="18" name="Text 15"/>
          <p:cNvSpPr/>
          <p:nvPr/>
        </p:nvSpPr>
        <p:spPr>
          <a:xfrm>
            <a:off x="8898136" y="4688800"/>
            <a:ext cx="232052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Raio laser que queima tinta em pó</a:t>
            </a:r>
            <a:endParaRPr lang="en-US" sz="1298" dirty="0"/>
          </a:p>
        </p:txBody>
      </p:sp>
      <p:sp>
        <p:nvSpPr>
          <p:cNvPr id="19" name="Text 16"/>
          <p:cNvSpPr/>
          <p:nvPr/>
        </p:nvSpPr>
        <p:spPr>
          <a:xfrm>
            <a:off x="11555849" y="4688800"/>
            <a:ext cx="2324338" cy="791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Alta velocidade, qualidade de impressão superior, ideal para grandes volumes de impressão.</a:t>
            </a:r>
            <a:endParaRPr lang="en-US" sz="1298" dirty="0"/>
          </a:p>
        </p:txBody>
      </p:sp>
      <p:sp>
        <p:nvSpPr>
          <p:cNvPr id="20" name="Shape 17"/>
          <p:cNvSpPr/>
          <p:nvPr/>
        </p:nvSpPr>
        <p:spPr>
          <a:xfrm>
            <a:off x="6070997" y="5586770"/>
            <a:ext cx="7973973" cy="12682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Text 18"/>
          <p:cNvSpPr/>
          <p:nvPr/>
        </p:nvSpPr>
        <p:spPr>
          <a:xfrm>
            <a:off x="6236613" y="5693212"/>
            <a:ext cx="2324338" cy="2638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Matricial</a:t>
            </a:r>
            <a:endParaRPr lang="en-US" sz="1298" dirty="0"/>
          </a:p>
        </p:txBody>
      </p:sp>
      <p:sp>
        <p:nvSpPr>
          <p:cNvPr id="22" name="Text 19"/>
          <p:cNvSpPr/>
          <p:nvPr/>
        </p:nvSpPr>
        <p:spPr>
          <a:xfrm>
            <a:off x="8898136" y="5693212"/>
            <a:ext cx="2320528" cy="5276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Agulhas que pressionam uma fita com tinta</a:t>
            </a:r>
            <a:endParaRPr lang="en-US" sz="1298" dirty="0"/>
          </a:p>
        </p:txBody>
      </p:sp>
      <p:sp>
        <p:nvSpPr>
          <p:cNvPr id="23" name="Text 20"/>
          <p:cNvSpPr/>
          <p:nvPr/>
        </p:nvSpPr>
        <p:spPr>
          <a:xfrm>
            <a:off x="11555849" y="5693212"/>
            <a:ext cx="2324338" cy="105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77"/>
              </a:lnSpc>
              <a:buNone/>
            </a:pPr>
            <a:r>
              <a:rPr lang="en-US" sz="1298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Impressão em papel carbono, ideal para recibos, etiquetas e documentos com múltiplas cópias.</a:t>
            </a:r>
            <a:endParaRPr lang="en-US" sz="1298" dirty="0"/>
          </a:p>
        </p:txBody>
      </p:sp>
      <p:pic>
        <p:nvPicPr>
          <p:cNvPr id="24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2468" y="545902"/>
            <a:ext cx="7759065" cy="12365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69"/>
              </a:lnSpc>
              <a:buNone/>
            </a:pPr>
            <a:r>
              <a:rPr lang="en-US" sz="3895" kern="0" spc="-11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Alto-falantes e Fones de Ouvido</a:t>
            </a:r>
            <a:endParaRPr lang="en-US" sz="3895" dirty="0"/>
          </a:p>
        </p:txBody>
      </p:sp>
      <p:sp>
        <p:nvSpPr>
          <p:cNvPr id="6" name="Text 3"/>
          <p:cNvSpPr/>
          <p:nvPr/>
        </p:nvSpPr>
        <p:spPr>
          <a:xfrm>
            <a:off x="692468" y="2079188"/>
            <a:ext cx="7759065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3"/>
              </a:lnSpc>
              <a:buNone/>
            </a:pPr>
            <a:r>
              <a:rPr lang="en-US" sz="1558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Esses dispositivos permitem que você ouça áudio, proporcionando diferentes experiências.</a:t>
            </a:r>
            <a:endParaRPr lang="en-US" sz="1558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2934891"/>
            <a:ext cx="989290" cy="15829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978462" y="3132653"/>
            <a:ext cx="247340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948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Alto-falantes</a:t>
            </a:r>
            <a:endParaRPr lang="en-US" sz="1948" dirty="0"/>
          </a:p>
        </p:txBody>
      </p:sp>
      <p:sp>
        <p:nvSpPr>
          <p:cNvPr id="9" name="Text 5"/>
          <p:cNvSpPr/>
          <p:nvPr/>
        </p:nvSpPr>
        <p:spPr>
          <a:xfrm>
            <a:off x="1978462" y="3560445"/>
            <a:ext cx="6473071" cy="3165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558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Reproduzem áudio em volume alto, ideal para música, filmes e jogos.</a:t>
            </a:r>
            <a:endParaRPr lang="en-US" sz="1558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68" y="4517827"/>
            <a:ext cx="989290" cy="15829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978462" y="4715589"/>
            <a:ext cx="247340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948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Fones de Ouvido</a:t>
            </a:r>
            <a:endParaRPr lang="en-US" sz="1948" dirty="0"/>
          </a:p>
        </p:txBody>
      </p:sp>
      <p:sp>
        <p:nvSpPr>
          <p:cNvPr id="12" name="Text 7"/>
          <p:cNvSpPr/>
          <p:nvPr/>
        </p:nvSpPr>
        <p:spPr>
          <a:xfrm>
            <a:off x="1978462" y="5143381"/>
            <a:ext cx="6473071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558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Proporcionam uma experiência de áudio pessoal, ideal para ouvir música, podcasts e chamadas telefônicas.</a:t>
            </a:r>
            <a:endParaRPr lang="en-US" sz="1558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68" y="6100763"/>
            <a:ext cx="989290" cy="15829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78462" y="6298525"/>
            <a:ext cx="2473404" cy="3090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35"/>
              </a:lnSpc>
              <a:buNone/>
            </a:pPr>
            <a:r>
              <a:rPr lang="en-US" sz="1948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Tipos de Fones</a:t>
            </a:r>
            <a:endParaRPr lang="en-US" sz="1948" dirty="0"/>
          </a:p>
        </p:txBody>
      </p:sp>
      <p:sp>
        <p:nvSpPr>
          <p:cNvPr id="15" name="Text 9"/>
          <p:cNvSpPr/>
          <p:nvPr/>
        </p:nvSpPr>
        <p:spPr>
          <a:xfrm>
            <a:off x="1978462" y="6726317"/>
            <a:ext cx="6473071" cy="6331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93"/>
              </a:lnSpc>
              <a:buNone/>
            </a:pPr>
            <a:r>
              <a:rPr lang="en-US" sz="1558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Existem diversos tipos, como intra-auriculares, supra-auriculares e de ouvido.</a:t>
            </a:r>
            <a:endParaRPr lang="en-US" sz="1558" dirty="0"/>
          </a:p>
        </p:txBody>
      </p:sp>
      <p:pic>
        <p:nvPicPr>
          <p:cNvPr id="16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4124" y="1044773"/>
            <a:ext cx="4386977" cy="548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18"/>
              </a:lnSpc>
              <a:buNone/>
            </a:pPr>
            <a:r>
              <a:rPr lang="en-US" sz="3454" kern="0" spc="-10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Projetores</a:t>
            </a:r>
            <a:endParaRPr lang="en-US" sz="3454" dirty="0"/>
          </a:p>
        </p:txBody>
      </p:sp>
      <p:sp>
        <p:nvSpPr>
          <p:cNvPr id="6" name="Text 3"/>
          <p:cNvSpPr/>
          <p:nvPr/>
        </p:nvSpPr>
        <p:spPr>
          <a:xfrm>
            <a:off x="614124" y="1856303"/>
            <a:ext cx="7915751" cy="561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11"/>
              </a:lnSpc>
              <a:buNone/>
            </a:pPr>
            <a:r>
              <a:rPr lang="en-US" sz="1382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projetores são dispositivos de saída que projetam imagens em uma superfície, permitindo a exibição de apresentações, filmes e jogos.</a:t>
            </a:r>
            <a:endParaRPr lang="en-US" sz="1382" dirty="0"/>
          </a:p>
        </p:txBody>
      </p:sp>
      <p:sp>
        <p:nvSpPr>
          <p:cNvPr id="7" name="Shape 4"/>
          <p:cNvSpPr/>
          <p:nvPr/>
        </p:nvSpPr>
        <p:spPr>
          <a:xfrm>
            <a:off x="865823" y="2615208"/>
            <a:ext cx="22860" cy="4569500"/>
          </a:xfrm>
          <a:prstGeom prst="roundRect">
            <a:avLst>
              <a:gd name="adj" fmla="val 11514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5"/>
          <p:cNvSpPr/>
          <p:nvPr/>
        </p:nvSpPr>
        <p:spPr>
          <a:xfrm>
            <a:off x="1051798" y="2998589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679847" y="281261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802243" y="2878336"/>
            <a:ext cx="150019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3"/>
              </a:lnSpc>
              <a:buNone/>
            </a:pPr>
            <a:r>
              <a:rPr lang="en-US" sz="2073" kern="0" spc="-6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073" dirty="0"/>
          </a:p>
        </p:txBody>
      </p:sp>
      <p:sp>
        <p:nvSpPr>
          <p:cNvPr id="11" name="Text 8"/>
          <p:cNvSpPr/>
          <p:nvPr/>
        </p:nvSpPr>
        <p:spPr>
          <a:xfrm>
            <a:off x="1842373" y="2790587"/>
            <a:ext cx="219348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9"/>
              </a:lnSpc>
              <a:buNone/>
            </a:pPr>
            <a:r>
              <a:rPr lang="en-US" sz="1727" kern="0" spc="-5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Tecnologia</a:t>
            </a:r>
            <a:endParaRPr lang="en-US" sz="1727" dirty="0"/>
          </a:p>
        </p:txBody>
      </p:sp>
      <p:sp>
        <p:nvSpPr>
          <p:cNvPr id="12" name="Text 9"/>
          <p:cNvSpPr/>
          <p:nvPr/>
        </p:nvSpPr>
        <p:spPr>
          <a:xfrm>
            <a:off x="1842373" y="3169920"/>
            <a:ext cx="6687503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382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Existem projetores LCD, DLP e LED, cada um com suas características.</a:t>
            </a:r>
            <a:endParaRPr lang="en-US" sz="1382" dirty="0"/>
          </a:p>
        </p:txBody>
      </p:sp>
      <p:sp>
        <p:nvSpPr>
          <p:cNvPr id="13" name="Shape 10"/>
          <p:cNvSpPr/>
          <p:nvPr/>
        </p:nvSpPr>
        <p:spPr>
          <a:xfrm>
            <a:off x="1051798" y="4184809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1"/>
          <p:cNvSpPr/>
          <p:nvPr/>
        </p:nvSpPr>
        <p:spPr>
          <a:xfrm>
            <a:off x="679847" y="399883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802243" y="4064556"/>
            <a:ext cx="150019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3"/>
              </a:lnSpc>
              <a:buNone/>
            </a:pPr>
            <a:r>
              <a:rPr lang="en-US" sz="2073" kern="0" spc="-6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073" dirty="0"/>
          </a:p>
        </p:txBody>
      </p:sp>
      <p:sp>
        <p:nvSpPr>
          <p:cNvPr id="16" name="Text 13"/>
          <p:cNvSpPr/>
          <p:nvPr/>
        </p:nvSpPr>
        <p:spPr>
          <a:xfrm>
            <a:off x="1842373" y="3976807"/>
            <a:ext cx="219348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9"/>
              </a:lnSpc>
              <a:buNone/>
            </a:pPr>
            <a:r>
              <a:rPr lang="en-US" sz="1727" kern="0" spc="-5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Resolução</a:t>
            </a:r>
            <a:endParaRPr lang="en-US" sz="1727" dirty="0"/>
          </a:p>
        </p:txBody>
      </p:sp>
      <p:sp>
        <p:nvSpPr>
          <p:cNvPr id="17" name="Text 14"/>
          <p:cNvSpPr/>
          <p:nvPr/>
        </p:nvSpPr>
        <p:spPr>
          <a:xfrm>
            <a:off x="1842373" y="4356140"/>
            <a:ext cx="6687503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382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resolução determina a nitidez da imagem projetada, variando de HD a 4K.</a:t>
            </a:r>
            <a:endParaRPr lang="en-US" sz="1382" dirty="0"/>
          </a:p>
        </p:txBody>
      </p:sp>
      <p:sp>
        <p:nvSpPr>
          <p:cNvPr id="18" name="Shape 15"/>
          <p:cNvSpPr/>
          <p:nvPr/>
        </p:nvSpPr>
        <p:spPr>
          <a:xfrm>
            <a:off x="1051798" y="5371028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6"/>
          <p:cNvSpPr/>
          <p:nvPr/>
        </p:nvSpPr>
        <p:spPr>
          <a:xfrm>
            <a:off x="679847" y="518505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802243" y="5250775"/>
            <a:ext cx="150019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3"/>
              </a:lnSpc>
              <a:buNone/>
            </a:pPr>
            <a:r>
              <a:rPr lang="en-US" sz="2073" kern="0" spc="-6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073" dirty="0"/>
          </a:p>
        </p:txBody>
      </p:sp>
      <p:sp>
        <p:nvSpPr>
          <p:cNvPr id="21" name="Text 18"/>
          <p:cNvSpPr/>
          <p:nvPr/>
        </p:nvSpPr>
        <p:spPr>
          <a:xfrm>
            <a:off x="1842373" y="5163026"/>
            <a:ext cx="219348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9"/>
              </a:lnSpc>
              <a:buNone/>
            </a:pPr>
            <a:r>
              <a:rPr lang="en-US" sz="1727" kern="0" spc="-5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Luminosidade</a:t>
            </a:r>
            <a:endParaRPr lang="en-US" sz="1727" dirty="0"/>
          </a:p>
        </p:txBody>
      </p:sp>
      <p:sp>
        <p:nvSpPr>
          <p:cNvPr id="22" name="Text 19"/>
          <p:cNvSpPr/>
          <p:nvPr/>
        </p:nvSpPr>
        <p:spPr>
          <a:xfrm>
            <a:off x="1842373" y="5542359"/>
            <a:ext cx="6687503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382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luminosidade é medida em lumens, indicando a intensidade da luz projetada.</a:t>
            </a:r>
            <a:endParaRPr lang="en-US" sz="1382" dirty="0"/>
          </a:p>
        </p:txBody>
      </p:sp>
      <p:sp>
        <p:nvSpPr>
          <p:cNvPr id="23" name="Shape 20"/>
          <p:cNvSpPr/>
          <p:nvPr/>
        </p:nvSpPr>
        <p:spPr>
          <a:xfrm>
            <a:off x="1051798" y="6557248"/>
            <a:ext cx="614124" cy="22860"/>
          </a:xfrm>
          <a:prstGeom prst="roundRect">
            <a:avLst>
              <a:gd name="adj" fmla="val 11514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1"/>
          <p:cNvSpPr/>
          <p:nvPr/>
        </p:nvSpPr>
        <p:spPr>
          <a:xfrm>
            <a:off x="679847" y="6371273"/>
            <a:ext cx="394811" cy="39481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Text 22"/>
          <p:cNvSpPr/>
          <p:nvPr/>
        </p:nvSpPr>
        <p:spPr>
          <a:xfrm>
            <a:off x="802243" y="6436995"/>
            <a:ext cx="150019" cy="2632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73"/>
              </a:lnSpc>
              <a:buNone/>
            </a:pPr>
            <a:r>
              <a:rPr lang="en-US" sz="2073" kern="0" spc="-6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4</a:t>
            </a:r>
            <a:endParaRPr lang="en-US" sz="2073" dirty="0"/>
          </a:p>
        </p:txBody>
      </p:sp>
      <p:sp>
        <p:nvSpPr>
          <p:cNvPr id="26" name="Text 23"/>
          <p:cNvSpPr/>
          <p:nvPr/>
        </p:nvSpPr>
        <p:spPr>
          <a:xfrm>
            <a:off x="1842373" y="6349246"/>
            <a:ext cx="2193488" cy="2740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9"/>
              </a:lnSpc>
              <a:buNone/>
            </a:pPr>
            <a:r>
              <a:rPr lang="en-US" sz="1727" kern="0" spc="-52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Conectividade</a:t>
            </a:r>
            <a:endParaRPr lang="en-US" sz="1727" dirty="0"/>
          </a:p>
        </p:txBody>
      </p:sp>
      <p:sp>
        <p:nvSpPr>
          <p:cNvPr id="27" name="Text 24"/>
          <p:cNvSpPr/>
          <p:nvPr/>
        </p:nvSpPr>
        <p:spPr>
          <a:xfrm>
            <a:off x="1842373" y="6728579"/>
            <a:ext cx="6687503" cy="280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11"/>
              </a:lnSpc>
              <a:buNone/>
            </a:pPr>
            <a:r>
              <a:rPr lang="en-US" sz="1382" kern="0" spc="-1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projetores possuem diversas conexões, como HDMI, VGA, USB e Wi-Fi.</a:t>
            </a:r>
            <a:endParaRPr lang="en-US" sz="1382" dirty="0"/>
          </a:p>
        </p:txBody>
      </p:sp>
      <p:pic>
        <p:nvPicPr>
          <p:cNvPr id="28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350091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773073" y="607457"/>
            <a:ext cx="8814792" cy="6902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kern="0" spc="-13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Dispositivos de Saída Táteis</a:t>
            </a:r>
            <a:endParaRPr lang="en-US" sz="4348" dirty="0"/>
          </a:p>
        </p:txBody>
      </p:sp>
      <p:sp>
        <p:nvSpPr>
          <p:cNvPr id="5" name="Text 3"/>
          <p:cNvSpPr/>
          <p:nvPr/>
        </p:nvSpPr>
        <p:spPr>
          <a:xfrm>
            <a:off x="773073" y="1739384"/>
            <a:ext cx="13084254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83"/>
              </a:lnSpc>
              <a:buNone/>
            </a:pPr>
            <a:r>
              <a:rPr lang="en-US" sz="1739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Estes dispositivos oferecem feedback tátil para usuários com deficiência visual, permitindo acesso a informações.</a:t>
            </a:r>
            <a:endParaRPr lang="en-US" sz="1739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41245"/>
            <a:ext cx="6376511" cy="394096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73073" y="6558320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Exibições Braille</a:t>
            </a:r>
            <a:endParaRPr lang="en-US" sz="2174" dirty="0"/>
          </a:p>
        </p:txBody>
      </p:sp>
      <p:sp>
        <p:nvSpPr>
          <p:cNvPr id="8" name="Text 5"/>
          <p:cNvSpPr/>
          <p:nvPr/>
        </p:nvSpPr>
        <p:spPr>
          <a:xfrm>
            <a:off x="773073" y="7035879"/>
            <a:ext cx="637651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Traduzem texto digital em caracteres braille, proporcionando leitura tátil.</a:t>
            </a:r>
            <a:endParaRPr lang="en-US" sz="1739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6" y="2341245"/>
            <a:ext cx="6376511" cy="39409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480816" y="6558320"/>
            <a:ext cx="330410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Dispositivos Hapticos</a:t>
            </a:r>
            <a:endParaRPr lang="en-US" sz="2174" dirty="0"/>
          </a:p>
        </p:txBody>
      </p:sp>
      <p:sp>
        <p:nvSpPr>
          <p:cNvPr id="11" name="Text 7"/>
          <p:cNvSpPr/>
          <p:nvPr/>
        </p:nvSpPr>
        <p:spPr>
          <a:xfrm>
            <a:off x="7480816" y="7035879"/>
            <a:ext cx="637651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Criam sensações táteis, como vibrações ou texturas, simulando objetos ou ações.</a:t>
            </a:r>
            <a:endParaRPr lang="en-US" sz="1739" dirty="0"/>
          </a:p>
        </p:txBody>
      </p:sp>
      <p:pic>
        <p:nvPicPr>
          <p:cNvPr id="12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666" y="771168"/>
            <a:ext cx="7626667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34"/>
              </a:lnSpc>
              <a:buNone/>
            </a:pPr>
            <a:r>
              <a:rPr lang="en-US" sz="4268" kern="0" spc="-128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Importância dos Dispositivos de Saída</a:t>
            </a:r>
            <a:endParaRPr lang="en-US" sz="4268" dirty="0"/>
          </a:p>
        </p:txBody>
      </p:sp>
      <p:sp>
        <p:nvSpPr>
          <p:cNvPr id="6" name="Text 3"/>
          <p:cNvSpPr/>
          <p:nvPr/>
        </p:nvSpPr>
        <p:spPr>
          <a:xfrm>
            <a:off x="758666" y="2451259"/>
            <a:ext cx="7626667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Os dispositivos de saída são fundamentais para a comunicação entre os computadores e os usuários, democratizando o acesso à informação e tecnologia.</a:t>
            </a:r>
            <a:endParaRPr lang="en-US" sz="1707" dirty="0"/>
          </a:p>
        </p:txBody>
      </p:sp>
      <p:sp>
        <p:nvSpPr>
          <p:cNvPr id="7" name="Shape 4"/>
          <p:cNvSpPr/>
          <p:nvPr/>
        </p:nvSpPr>
        <p:spPr>
          <a:xfrm>
            <a:off x="758666" y="3979426"/>
            <a:ext cx="487680" cy="48768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09757" y="4060627"/>
            <a:ext cx="18538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561" dirty="0"/>
          </a:p>
        </p:txBody>
      </p:sp>
      <p:sp>
        <p:nvSpPr>
          <p:cNvPr id="9" name="Text 6"/>
          <p:cNvSpPr/>
          <p:nvPr/>
        </p:nvSpPr>
        <p:spPr>
          <a:xfrm>
            <a:off x="1463040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Acessibilidade</a:t>
            </a:r>
            <a:endParaRPr lang="en-US" sz="2134" dirty="0"/>
          </a:p>
        </p:txBody>
      </p:sp>
      <p:sp>
        <p:nvSpPr>
          <p:cNvPr id="10" name="Text 7"/>
          <p:cNvSpPr/>
          <p:nvPr/>
        </p:nvSpPr>
        <p:spPr>
          <a:xfrm>
            <a:off x="1463040" y="4448175"/>
            <a:ext cx="3000613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que pessoas com deficiência visual, auditiva ou motora acessem informações.</a:t>
            </a:r>
            <a:endParaRPr lang="en-US" sz="1707" dirty="0"/>
          </a:p>
        </p:txBody>
      </p:sp>
      <p:sp>
        <p:nvSpPr>
          <p:cNvPr id="11" name="Shape 8"/>
          <p:cNvSpPr/>
          <p:nvPr/>
        </p:nvSpPr>
        <p:spPr>
          <a:xfrm>
            <a:off x="4680347" y="3979426"/>
            <a:ext cx="487680" cy="48768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4831437" y="4060627"/>
            <a:ext cx="18538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561" dirty="0"/>
          </a:p>
        </p:txBody>
      </p:sp>
      <p:sp>
        <p:nvSpPr>
          <p:cNvPr id="13" name="Text 10"/>
          <p:cNvSpPr/>
          <p:nvPr/>
        </p:nvSpPr>
        <p:spPr>
          <a:xfrm>
            <a:off x="5384721" y="397942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Aprendizagem</a:t>
            </a:r>
            <a:endParaRPr lang="en-US" sz="2134" dirty="0"/>
          </a:p>
        </p:txBody>
      </p:sp>
      <p:sp>
        <p:nvSpPr>
          <p:cNvPr id="14" name="Text 11"/>
          <p:cNvSpPr/>
          <p:nvPr/>
        </p:nvSpPr>
        <p:spPr>
          <a:xfrm>
            <a:off x="5384721" y="4448175"/>
            <a:ext cx="3000613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Facilitam o processo de ensino-aprendizagem, proporcionando recursos visuais e auditivos.</a:t>
            </a:r>
            <a:endParaRPr lang="en-US" sz="1707" dirty="0"/>
          </a:p>
        </p:txBody>
      </p:sp>
      <p:sp>
        <p:nvSpPr>
          <p:cNvPr id="15" name="Shape 12"/>
          <p:cNvSpPr/>
          <p:nvPr/>
        </p:nvSpPr>
        <p:spPr>
          <a:xfrm>
            <a:off x="758666" y="5949196"/>
            <a:ext cx="487680" cy="48768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909757" y="6030397"/>
            <a:ext cx="18538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561" dirty="0"/>
          </a:p>
        </p:txBody>
      </p:sp>
      <p:sp>
        <p:nvSpPr>
          <p:cNvPr id="17" name="Text 14"/>
          <p:cNvSpPr/>
          <p:nvPr/>
        </p:nvSpPr>
        <p:spPr>
          <a:xfrm>
            <a:off x="1463040" y="594919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Entretenimento</a:t>
            </a:r>
            <a:endParaRPr lang="en-US" sz="2134" dirty="0"/>
          </a:p>
        </p:txBody>
      </p:sp>
      <p:sp>
        <p:nvSpPr>
          <p:cNvPr id="18" name="Text 15"/>
          <p:cNvSpPr/>
          <p:nvPr/>
        </p:nvSpPr>
        <p:spPr>
          <a:xfrm>
            <a:off x="1463040" y="6417945"/>
            <a:ext cx="3000613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Proporcionam experiências de entretenimento, como jogos, filmes e música.</a:t>
            </a:r>
            <a:endParaRPr lang="en-US" sz="1707" dirty="0"/>
          </a:p>
        </p:txBody>
      </p:sp>
      <p:sp>
        <p:nvSpPr>
          <p:cNvPr id="19" name="Shape 16"/>
          <p:cNvSpPr/>
          <p:nvPr/>
        </p:nvSpPr>
        <p:spPr>
          <a:xfrm>
            <a:off x="4680347" y="5949196"/>
            <a:ext cx="487680" cy="48768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Text 17"/>
          <p:cNvSpPr/>
          <p:nvPr/>
        </p:nvSpPr>
        <p:spPr>
          <a:xfrm>
            <a:off x="4831437" y="6030397"/>
            <a:ext cx="185380" cy="3251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1"/>
              </a:lnSpc>
              <a:buNone/>
            </a:pPr>
            <a:r>
              <a:rPr lang="en-US" sz="2561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4</a:t>
            </a:r>
            <a:endParaRPr lang="en-US" sz="2561" dirty="0"/>
          </a:p>
        </p:txBody>
      </p:sp>
      <p:sp>
        <p:nvSpPr>
          <p:cNvPr id="21" name="Text 18"/>
          <p:cNvSpPr/>
          <p:nvPr/>
        </p:nvSpPr>
        <p:spPr>
          <a:xfrm>
            <a:off x="5384721" y="5949196"/>
            <a:ext cx="270986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4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Produtividade</a:t>
            </a:r>
            <a:endParaRPr lang="en-US" sz="2134" dirty="0"/>
          </a:p>
        </p:txBody>
      </p:sp>
      <p:sp>
        <p:nvSpPr>
          <p:cNvPr id="22" name="Text 19"/>
          <p:cNvSpPr/>
          <p:nvPr/>
        </p:nvSpPr>
        <p:spPr>
          <a:xfrm>
            <a:off x="5384721" y="6417945"/>
            <a:ext cx="3000613" cy="1040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Aumentam a produtividade em diversos campos, como negócios, saúde e educação.</a:t>
            </a:r>
            <a:endParaRPr lang="en-US" sz="1707" dirty="0"/>
          </a:p>
        </p:txBody>
      </p:sp>
      <p:pic>
        <p:nvPicPr>
          <p:cNvPr id="23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8543" y="1207056"/>
            <a:ext cx="7439144" cy="612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21"/>
              </a:lnSpc>
              <a:buNone/>
            </a:pPr>
            <a:r>
              <a:rPr lang="en-US" sz="385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 que são periféricos de entrada?</a:t>
            </a:r>
            <a:endParaRPr lang="en-US" sz="3857" dirty="0"/>
          </a:p>
        </p:txBody>
      </p:sp>
      <p:sp>
        <p:nvSpPr>
          <p:cNvPr id="6" name="Text 2"/>
          <p:cNvSpPr/>
          <p:nvPr/>
        </p:nvSpPr>
        <p:spPr>
          <a:xfrm>
            <a:off x="728543" y="2131457"/>
            <a:ext cx="7686913" cy="998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Periféricos de entrada são dispositivos que permitem a entrada de dados e comandos para um computador. Eles atuam como ponte entre o usuário e o sistema, permitindo que informações sejam fornecidas e processadas.</a:t>
            </a:r>
            <a:endParaRPr lang="en-US" sz="1639" dirty="0"/>
          </a:p>
        </p:txBody>
      </p:sp>
      <p:sp>
        <p:nvSpPr>
          <p:cNvPr id="7" name="Shape 3"/>
          <p:cNvSpPr/>
          <p:nvPr/>
        </p:nvSpPr>
        <p:spPr>
          <a:xfrm>
            <a:off x="728543" y="3364230"/>
            <a:ext cx="3739396" cy="1891546"/>
          </a:xfrm>
          <a:prstGeom prst="roundRect">
            <a:avLst>
              <a:gd name="adj" fmla="val 1650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959525" y="3595211"/>
            <a:ext cx="2448878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Interface</a:t>
            </a:r>
            <a:endParaRPr lang="en-US" sz="1928" dirty="0"/>
          </a:p>
        </p:txBody>
      </p:sp>
      <p:sp>
        <p:nvSpPr>
          <p:cNvPr id="9" name="Text 5"/>
          <p:cNvSpPr/>
          <p:nvPr/>
        </p:nvSpPr>
        <p:spPr>
          <a:xfrm>
            <a:off x="959525" y="4026098"/>
            <a:ext cx="3277433" cy="998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que o usuário usa para interagir com o dispositivo, como teclas, botões ou tela sensível ao toque.</a:t>
            </a:r>
            <a:endParaRPr lang="en-US" sz="1639" dirty="0"/>
          </a:p>
        </p:txBody>
      </p:sp>
      <p:sp>
        <p:nvSpPr>
          <p:cNvPr id="10" name="Shape 6"/>
          <p:cNvSpPr/>
          <p:nvPr/>
        </p:nvSpPr>
        <p:spPr>
          <a:xfrm>
            <a:off x="4676061" y="3364230"/>
            <a:ext cx="3739396" cy="1891546"/>
          </a:xfrm>
          <a:prstGeom prst="roundRect">
            <a:avLst>
              <a:gd name="adj" fmla="val 1650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7"/>
          <p:cNvSpPr/>
          <p:nvPr/>
        </p:nvSpPr>
        <p:spPr>
          <a:xfrm>
            <a:off x="4907042" y="3595211"/>
            <a:ext cx="2448878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Conversão</a:t>
            </a:r>
            <a:endParaRPr lang="en-US" sz="1928" dirty="0"/>
          </a:p>
        </p:txBody>
      </p:sp>
      <p:sp>
        <p:nvSpPr>
          <p:cNvPr id="12" name="Text 8"/>
          <p:cNvSpPr/>
          <p:nvPr/>
        </p:nvSpPr>
        <p:spPr>
          <a:xfrm>
            <a:off x="4907042" y="4026098"/>
            <a:ext cx="3277433" cy="9986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processo de transformar dados da interface em sinais digitais que o computador pode entender.</a:t>
            </a:r>
            <a:endParaRPr lang="en-US" sz="1639" dirty="0"/>
          </a:p>
        </p:txBody>
      </p:sp>
      <p:sp>
        <p:nvSpPr>
          <p:cNvPr id="13" name="Shape 9"/>
          <p:cNvSpPr/>
          <p:nvPr/>
        </p:nvSpPr>
        <p:spPr>
          <a:xfrm>
            <a:off x="728543" y="5463897"/>
            <a:ext cx="7686913" cy="1558647"/>
          </a:xfrm>
          <a:prstGeom prst="roundRect">
            <a:avLst>
              <a:gd name="adj" fmla="val 2003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0"/>
          <p:cNvSpPr/>
          <p:nvPr/>
        </p:nvSpPr>
        <p:spPr>
          <a:xfrm>
            <a:off x="959525" y="5694878"/>
            <a:ext cx="2448878" cy="3061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10"/>
              </a:lnSpc>
              <a:buNone/>
            </a:pPr>
            <a:r>
              <a:rPr lang="en-US" sz="192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Comunicação</a:t>
            </a:r>
            <a:endParaRPr lang="en-US" sz="1928" dirty="0"/>
          </a:p>
        </p:txBody>
      </p:sp>
      <p:sp>
        <p:nvSpPr>
          <p:cNvPr id="15" name="Text 11"/>
          <p:cNvSpPr/>
          <p:nvPr/>
        </p:nvSpPr>
        <p:spPr>
          <a:xfrm>
            <a:off x="959525" y="6125766"/>
            <a:ext cx="7224951" cy="665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2"/>
              </a:lnSpc>
              <a:buNone/>
            </a:pP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 envio dos sinais digitais para o computador,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usando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as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portas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atras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do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lado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do </a:t>
            </a:r>
            <a:r>
              <a:rPr lang="en-US" sz="1639" dirty="0" err="1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computador</a:t>
            </a:r>
            <a:r>
              <a:rPr lang="en-US" sz="1639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 </a:t>
            </a:r>
            <a:endParaRPr lang="en-US" sz="163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365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0482" y="3094911"/>
            <a:ext cx="8533328" cy="5967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6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Tipos comuns de periféricos de entrada</a:t>
            </a:r>
            <a:endParaRPr lang="en-US" sz="3760" dirty="0"/>
          </a:p>
        </p:txBody>
      </p:sp>
      <p:sp>
        <p:nvSpPr>
          <p:cNvPr id="6" name="Text 2"/>
          <p:cNvSpPr/>
          <p:nvPr/>
        </p:nvSpPr>
        <p:spPr>
          <a:xfrm>
            <a:off x="1000482" y="3995976"/>
            <a:ext cx="12629317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Existem diversos tipos de periféricos de entrada, cada um com um papel específico na interação com o computador. Alguns dos mais comuns são o teclado, o mouse e dispositivos de entrada de áudio e vídeo.</a:t>
            </a:r>
            <a:endParaRPr lang="en-US" sz="1598" dirty="0"/>
          </a:p>
        </p:txBody>
      </p:sp>
      <p:sp>
        <p:nvSpPr>
          <p:cNvPr id="7" name="Shape 3"/>
          <p:cNvSpPr/>
          <p:nvPr/>
        </p:nvSpPr>
        <p:spPr>
          <a:xfrm>
            <a:off x="1000482" y="5101590"/>
            <a:ext cx="456486" cy="456486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1142762" y="5186601"/>
            <a:ext cx="171807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6"/>
              </a:lnSpc>
              <a:buNone/>
            </a:pPr>
            <a:r>
              <a:rPr lang="en-US" sz="22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256" dirty="0"/>
          </a:p>
        </p:txBody>
      </p:sp>
      <p:sp>
        <p:nvSpPr>
          <p:cNvPr id="9" name="Text 5"/>
          <p:cNvSpPr/>
          <p:nvPr/>
        </p:nvSpPr>
        <p:spPr>
          <a:xfrm>
            <a:off x="1659850" y="5101590"/>
            <a:ext cx="2387322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Teclados</a:t>
            </a:r>
            <a:endParaRPr lang="en-US" sz="1880" dirty="0"/>
          </a:p>
        </p:txBody>
      </p:sp>
      <p:sp>
        <p:nvSpPr>
          <p:cNvPr id="10" name="Text 6"/>
          <p:cNvSpPr/>
          <p:nvPr/>
        </p:nvSpPr>
        <p:spPr>
          <a:xfrm>
            <a:off x="1659850" y="5521642"/>
            <a:ext cx="5553908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Dispositivos que permitem a entrada de texto e comandos através de teclas.</a:t>
            </a:r>
            <a:endParaRPr lang="en-US" sz="1598" dirty="0"/>
          </a:p>
        </p:txBody>
      </p:sp>
      <p:sp>
        <p:nvSpPr>
          <p:cNvPr id="11" name="Shape 7"/>
          <p:cNvSpPr/>
          <p:nvPr/>
        </p:nvSpPr>
        <p:spPr>
          <a:xfrm>
            <a:off x="7416641" y="5101590"/>
            <a:ext cx="456486" cy="456486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7558921" y="5186601"/>
            <a:ext cx="171807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6"/>
              </a:lnSpc>
              <a:buNone/>
            </a:pPr>
            <a:r>
              <a:rPr lang="en-US" sz="22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256" dirty="0"/>
          </a:p>
        </p:txBody>
      </p:sp>
      <p:sp>
        <p:nvSpPr>
          <p:cNvPr id="13" name="Text 9"/>
          <p:cNvSpPr/>
          <p:nvPr/>
        </p:nvSpPr>
        <p:spPr>
          <a:xfrm>
            <a:off x="8076009" y="5101590"/>
            <a:ext cx="2387322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Mouse</a:t>
            </a:r>
            <a:endParaRPr lang="en-US" sz="1880" dirty="0"/>
          </a:p>
        </p:txBody>
      </p:sp>
      <p:sp>
        <p:nvSpPr>
          <p:cNvPr id="14" name="Text 10"/>
          <p:cNvSpPr/>
          <p:nvPr/>
        </p:nvSpPr>
        <p:spPr>
          <a:xfrm>
            <a:off x="8076009" y="5521642"/>
            <a:ext cx="5553908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Dispositivos de ponteiro que permitem o controle do cursor na tela do computador.</a:t>
            </a:r>
            <a:endParaRPr lang="en-US" sz="1598" dirty="0"/>
          </a:p>
        </p:txBody>
      </p:sp>
      <p:sp>
        <p:nvSpPr>
          <p:cNvPr id="15" name="Shape 11"/>
          <p:cNvSpPr/>
          <p:nvPr/>
        </p:nvSpPr>
        <p:spPr>
          <a:xfrm>
            <a:off x="1000482" y="6601897"/>
            <a:ext cx="456486" cy="456486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1142762" y="6686907"/>
            <a:ext cx="171807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6"/>
              </a:lnSpc>
              <a:buNone/>
            </a:pPr>
            <a:r>
              <a:rPr lang="en-US" sz="22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256" dirty="0"/>
          </a:p>
        </p:txBody>
      </p:sp>
      <p:sp>
        <p:nvSpPr>
          <p:cNvPr id="17" name="Text 13"/>
          <p:cNvSpPr/>
          <p:nvPr/>
        </p:nvSpPr>
        <p:spPr>
          <a:xfrm>
            <a:off x="1659850" y="6601897"/>
            <a:ext cx="2387322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Dispositivos de Áudio</a:t>
            </a:r>
            <a:endParaRPr lang="en-US" sz="1880" dirty="0"/>
          </a:p>
        </p:txBody>
      </p:sp>
      <p:sp>
        <p:nvSpPr>
          <p:cNvPr id="18" name="Text 14"/>
          <p:cNvSpPr/>
          <p:nvPr/>
        </p:nvSpPr>
        <p:spPr>
          <a:xfrm>
            <a:off x="1659850" y="7021949"/>
            <a:ext cx="5553908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Microfones, fones de ouvido e alto-falantes permitem a entrada e saída de áudio.</a:t>
            </a:r>
            <a:endParaRPr lang="en-US" sz="1598" dirty="0"/>
          </a:p>
        </p:txBody>
      </p:sp>
      <p:sp>
        <p:nvSpPr>
          <p:cNvPr id="19" name="Shape 15"/>
          <p:cNvSpPr/>
          <p:nvPr/>
        </p:nvSpPr>
        <p:spPr>
          <a:xfrm>
            <a:off x="7416641" y="6601897"/>
            <a:ext cx="456486" cy="456486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>
            <a:off x="7558921" y="6686907"/>
            <a:ext cx="171807" cy="2864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6"/>
              </a:lnSpc>
              <a:buNone/>
            </a:pPr>
            <a:r>
              <a:rPr lang="en-US" sz="225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256" dirty="0"/>
          </a:p>
        </p:txBody>
      </p:sp>
      <p:sp>
        <p:nvSpPr>
          <p:cNvPr id="21" name="Text 17"/>
          <p:cNvSpPr/>
          <p:nvPr/>
        </p:nvSpPr>
        <p:spPr>
          <a:xfrm>
            <a:off x="8076009" y="6601897"/>
            <a:ext cx="2387322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8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Dispositivos de Vídeo</a:t>
            </a:r>
            <a:endParaRPr lang="en-US" sz="1880" dirty="0"/>
          </a:p>
        </p:txBody>
      </p:sp>
      <p:sp>
        <p:nvSpPr>
          <p:cNvPr id="22" name="Text 18"/>
          <p:cNvSpPr/>
          <p:nvPr/>
        </p:nvSpPr>
        <p:spPr>
          <a:xfrm>
            <a:off x="8076009" y="7021949"/>
            <a:ext cx="5553908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7"/>
              </a:lnSpc>
              <a:buNone/>
            </a:pPr>
            <a:r>
              <a:rPr lang="en-US" sz="1598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Webcams e scanners permitem a entrada de imagens e vídeos.</a:t>
            </a:r>
            <a:endParaRPr lang="en-US" sz="15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831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82435" y="3335179"/>
            <a:ext cx="10967918" cy="5607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5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Outros periféricos de entrada: joystick, tablet, scanner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382435" y="4181832"/>
            <a:ext cx="11865531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Além do teclado e do mouse, existem outros periféricos de entrada que oferecem funcionalidades específicas e enriquecem a interação com o computador.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1382435" y="5006102"/>
            <a:ext cx="11865531" cy="2271355"/>
          </a:xfrm>
          <a:prstGeom prst="roundRect">
            <a:avLst>
              <a:gd name="adj" fmla="val 1259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700"/>
          </a:p>
        </p:txBody>
      </p:sp>
      <p:sp>
        <p:nvSpPr>
          <p:cNvPr id="8" name="Shape 4"/>
          <p:cNvSpPr/>
          <p:nvPr/>
        </p:nvSpPr>
        <p:spPr>
          <a:xfrm>
            <a:off x="1390055" y="5013722"/>
            <a:ext cx="11850291" cy="5487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700"/>
          </a:p>
        </p:txBody>
      </p:sp>
      <p:sp>
        <p:nvSpPr>
          <p:cNvPr id="9" name="Text 5"/>
          <p:cNvSpPr/>
          <p:nvPr/>
        </p:nvSpPr>
        <p:spPr>
          <a:xfrm>
            <a:off x="1580674" y="5135642"/>
            <a:ext cx="5540097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Joystick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7509629" y="5135642"/>
            <a:ext cx="5540097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Controle de jogos, simulação de movimentos e controle de robôs.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390055" y="5562481"/>
            <a:ext cx="11850291" cy="85367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1700"/>
          </a:p>
        </p:txBody>
      </p:sp>
      <p:sp>
        <p:nvSpPr>
          <p:cNvPr id="12" name="Text 8"/>
          <p:cNvSpPr/>
          <p:nvPr/>
        </p:nvSpPr>
        <p:spPr>
          <a:xfrm>
            <a:off x="1580674" y="5684401"/>
            <a:ext cx="5540097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Tablet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7509629" y="5684401"/>
            <a:ext cx="5540097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Desenho digital, anotações, assinatura digital e interação com telas sensíveis ao toque.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1390055" y="6416159"/>
            <a:ext cx="11850291" cy="8536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700"/>
          </a:p>
        </p:txBody>
      </p:sp>
      <p:sp>
        <p:nvSpPr>
          <p:cNvPr id="15" name="Text 11"/>
          <p:cNvSpPr/>
          <p:nvPr/>
        </p:nvSpPr>
        <p:spPr>
          <a:xfrm>
            <a:off x="1580674" y="6538079"/>
            <a:ext cx="5540097" cy="3049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Scanner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509629" y="6538079"/>
            <a:ext cx="5540097" cy="609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2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Digitalização de documentos, fotos e outros materiais para armazenamento e edição digital.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2070" y="1076325"/>
            <a:ext cx="7952661" cy="1001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942"/>
              </a:lnSpc>
              <a:buNone/>
            </a:pPr>
            <a:r>
              <a:rPr lang="en-US" sz="3153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Importância dos periféricos de entrada na interação com o computador</a:t>
            </a:r>
            <a:endParaRPr lang="en-US" sz="3153" dirty="0"/>
          </a:p>
        </p:txBody>
      </p:sp>
      <p:sp>
        <p:nvSpPr>
          <p:cNvPr id="6" name="Text 2"/>
          <p:cNvSpPr/>
          <p:nvPr/>
        </p:nvSpPr>
        <p:spPr>
          <a:xfrm>
            <a:off x="6082070" y="2332911"/>
            <a:ext cx="7952661" cy="544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44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periféricos de entrada são fundamentais para a interação com o computador, permitindo que os usuários forneçam comandos e informações ao sistema.</a:t>
            </a:r>
            <a:endParaRPr lang="en-US" sz="134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070" y="3068717"/>
            <a:ext cx="850940" cy="13614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88279" y="3238857"/>
            <a:ext cx="2002274" cy="2502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1"/>
              </a:lnSpc>
              <a:buNone/>
            </a:pPr>
            <a:r>
              <a:rPr lang="en-US" sz="1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Entrada de Dados</a:t>
            </a:r>
            <a:endParaRPr lang="en-US" sz="1577" dirty="0"/>
          </a:p>
        </p:txBody>
      </p:sp>
      <p:sp>
        <p:nvSpPr>
          <p:cNvPr id="9" name="Text 4"/>
          <p:cNvSpPr/>
          <p:nvPr/>
        </p:nvSpPr>
        <p:spPr>
          <a:xfrm>
            <a:off x="7188279" y="3591163"/>
            <a:ext cx="6846451" cy="544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4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periféricos de entrada permitem a digitação de texto, a inserção de números, a captura de imagens e a gravação de áudio.</a:t>
            </a:r>
            <a:endParaRPr lang="en-US" sz="134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070" y="4430197"/>
            <a:ext cx="850940" cy="13614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88279" y="4600337"/>
            <a:ext cx="2002274" cy="2502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1"/>
              </a:lnSpc>
              <a:buNone/>
            </a:pPr>
            <a:r>
              <a:rPr lang="en-US" sz="1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Controle do Sistema</a:t>
            </a:r>
            <a:endParaRPr lang="en-US" sz="1577" dirty="0"/>
          </a:p>
        </p:txBody>
      </p:sp>
      <p:sp>
        <p:nvSpPr>
          <p:cNvPr id="12" name="Text 6"/>
          <p:cNvSpPr/>
          <p:nvPr/>
        </p:nvSpPr>
        <p:spPr>
          <a:xfrm>
            <a:off x="7188279" y="4952643"/>
            <a:ext cx="6846451" cy="544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4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periféricos de entrada permitem o controle do cursor, a navegação por menus, a abertura de programas e a execução de comandos.</a:t>
            </a:r>
            <a:endParaRPr lang="en-US" sz="134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2070" y="5791676"/>
            <a:ext cx="850940" cy="13614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8279" y="5961817"/>
            <a:ext cx="2290882" cy="2502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71"/>
              </a:lnSpc>
              <a:buNone/>
            </a:pPr>
            <a:r>
              <a:rPr lang="en-US" sz="1577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Interação com a Interface</a:t>
            </a:r>
            <a:endParaRPr lang="en-US" sz="1577" dirty="0"/>
          </a:p>
        </p:txBody>
      </p:sp>
      <p:sp>
        <p:nvSpPr>
          <p:cNvPr id="15" name="Text 8"/>
          <p:cNvSpPr/>
          <p:nvPr/>
        </p:nvSpPr>
        <p:spPr>
          <a:xfrm>
            <a:off x="7188279" y="6314123"/>
            <a:ext cx="6846451" cy="5443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4"/>
              </a:lnSpc>
              <a:buNone/>
            </a:pPr>
            <a:r>
              <a:rPr lang="en-US" sz="134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periféricos de entrada permitem a interação com elementos gráficos, como botões, menus, caixas de texto e imagens.</a:t>
            </a:r>
            <a:endParaRPr lang="en-US" sz="13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586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5475" y="3285411"/>
            <a:ext cx="11059835" cy="601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41"/>
              </a:lnSpc>
              <a:buNone/>
            </a:pPr>
            <a:r>
              <a:rPr lang="en-US" sz="3792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Cuidados e manutenção dos periféricos de entrada</a:t>
            </a:r>
            <a:endParaRPr lang="en-US" sz="3792" dirty="0"/>
          </a:p>
        </p:txBody>
      </p:sp>
      <p:sp>
        <p:nvSpPr>
          <p:cNvPr id="6" name="Text 2"/>
          <p:cNvSpPr/>
          <p:nvPr/>
        </p:nvSpPr>
        <p:spPr>
          <a:xfrm>
            <a:off x="945475" y="4194334"/>
            <a:ext cx="12739330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9"/>
              </a:lnSpc>
              <a:buNone/>
            </a:pPr>
            <a:r>
              <a:rPr lang="en-US" sz="161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É importante cuidar dos periféricos de entrada para garantir seu bom funcionamento e durabilidade. Pequenos cuidados podem evitar problemas e prolongar a vida útil dos dispositivos.</a:t>
            </a:r>
            <a:endParaRPr lang="en-US" sz="1612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475" y="5079444"/>
            <a:ext cx="511731" cy="5117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5475" y="5795843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Limpeza Regular</a:t>
            </a:r>
            <a:endParaRPr lang="en-US" sz="1896" dirty="0"/>
          </a:p>
        </p:txBody>
      </p:sp>
      <p:sp>
        <p:nvSpPr>
          <p:cNvPr id="9" name="Text 4"/>
          <p:cNvSpPr/>
          <p:nvPr/>
        </p:nvSpPr>
        <p:spPr>
          <a:xfrm>
            <a:off x="945475" y="6219587"/>
            <a:ext cx="2954536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161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Limpe os teclados e mouses com um pano úmido e sem fiapos para remover poeira e sujeira.</a:t>
            </a:r>
            <a:endParaRPr lang="en-US" sz="161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954" y="5079444"/>
            <a:ext cx="511731" cy="5117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206954" y="5795843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Manuseio Correto</a:t>
            </a:r>
            <a:endParaRPr lang="en-US" sz="1896" dirty="0"/>
          </a:p>
        </p:txBody>
      </p:sp>
      <p:sp>
        <p:nvSpPr>
          <p:cNvPr id="12" name="Text 6"/>
          <p:cNvSpPr/>
          <p:nvPr/>
        </p:nvSpPr>
        <p:spPr>
          <a:xfrm>
            <a:off x="4206954" y="6219587"/>
            <a:ext cx="2954655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161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Evite puxar os cabos com força e manuseie os dispositivos com cuidado para evitar danos.</a:t>
            </a:r>
            <a:endParaRPr lang="en-US" sz="1612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553" y="5079444"/>
            <a:ext cx="511731" cy="5117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68553" y="5795843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Conexões Seguras</a:t>
            </a:r>
            <a:endParaRPr lang="en-US" sz="1896" dirty="0"/>
          </a:p>
        </p:txBody>
      </p:sp>
      <p:sp>
        <p:nvSpPr>
          <p:cNvPr id="15" name="Text 8"/>
          <p:cNvSpPr/>
          <p:nvPr/>
        </p:nvSpPr>
        <p:spPr>
          <a:xfrm>
            <a:off x="7468553" y="6219587"/>
            <a:ext cx="2954655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161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Conecte os periféricos em portas USB seguras e evite inserir objetos estranhos nas conexões.</a:t>
            </a:r>
            <a:endParaRPr lang="en-US" sz="1612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30151" y="5079444"/>
            <a:ext cx="511731" cy="511731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730151" y="5795843"/>
            <a:ext cx="2954655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70"/>
              </a:lnSpc>
              <a:buNone/>
            </a:pPr>
            <a:r>
              <a:rPr lang="en-US" sz="189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Armazenamento Adequado</a:t>
            </a:r>
            <a:endParaRPr lang="en-US" sz="1896" dirty="0"/>
          </a:p>
        </p:txBody>
      </p:sp>
      <p:sp>
        <p:nvSpPr>
          <p:cNvPr id="18" name="Text 10"/>
          <p:cNvSpPr/>
          <p:nvPr/>
        </p:nvSpPr>
        <p:spPr>
          <a:xfrm>
            <a:off x="10730151" y="6520577"/>
            <a:ext cx="2954655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9"/>
              </a:lnSpc>
              <a:buNone/>
            </a:pPr>
            <a:r>
              <a:rPr lang="en-US" sz="161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Armazene os periféricos em locais secos e arejados, protegidos de luz solar direta.</a:t>
            </a:r>
            <a:endParaRPr lang="en-US" sz="161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56377" y="782479"/>
            <a:ext cx="7604046" cy="1294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96"/>
              </a:lnSpc>
              <a:buNone/>
            </a:pPr>
            <a:r>
              <a:rPr lang="en-US" sz="407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Aplicações práticas dos periféricos de entrada</a:t>
            </a:r>
            <a:endParaRPr lang="en-US" sz="4076" dirty="0"/>
          </a:p>
        </p:txBody>
      </p:sp>
      <p:sp>
        <p:nvSpPr>
          <p:cNvPr id="6" name="Text 2"/>
          <p:cNvSpPr/>
          <p:nvPr/>
        </p:nvSpPr>
        <p:spPr>
          <a:xfrm>
            <a:off x="6256377" y="2406610"/>
            <a:ext cx="7604046" cy="70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Os periféricos de entrada têm inúmeras aplicações práticas em diversos campos, desde o uso pessoal até o profissional.</a:t>
            </a:r>
            <a:endParaRPr lang="en-US" sz="1732" dirty="0"/>
          </a:p>
        </p:txBody>
      </p:sp>
      <p:sp>
        <p:nvSpPr>
          <p:cNvPr id="7" name="Shape 3"/>
          <p:cNvSpPr/>
          <p:nvPr/>
        </p:nvSpPr>
        <p:spPr>
          <a:xfrm>
            <a:off x="6256377" y="3605332"/>
            <a:ext cx="494943" cy="494943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4"/>
          <p:cNvSpPr/>
          <p:nvPr/>
        </p:nvSpPr>
        <p:spPr>
          <a:xfrm>
            <a:off x="6410682" y="3697486"/>
            <a:ext cx="186333" cy="3106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6"/>
              </a:lnSpc>
              <a:buNone/>
            </a:pPr>
            <a:r>
              <a:rPr lang="en-US" sz="24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46" dirty="0"/>
          </a:p>
        </p:txBody>
      </p:sp>
      <p:sp>
        <p:nvSpPr>
          <p:cNvPr id="9" name="Text 5"/>
          <p:cNvSpPr/>
          <p:nvPr/>
        </p:nvSpPr>
        <p:spPr>
          <a:xfrm>
            <a:off x="6971228" y="3605332"/>
            <a:ext cx="2588538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8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Produtividade</a:t>
            </a:r>
            <a:endParaRPr lang="en-US" sz="2038" dirty="0"/>
          </a:p>
        </p:txBody>
      </p:sp>
      <p:sp>
        <p:nvSpPr>
          <p:cNvPr id="10" name="Text 6"/>
          <p:cNvSpPr/>
          <p:nvPr/>
        </p:nvSpPr>
        <p:spPr>
          <a:xfrm>
            <a:off x="6971228" y="4060746"/>
            <a:ext cx="2977277" cy="105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Digitação de textos, criação de apresentações e organização de dados em planilhas.</a:t>
            </a:r>
            <a:endParaRPr lang="en-US" sz="1732" dirty="0"/>
          </a:p>
        </p:txBody>
      </p:sp>
      <p:sp>
        <p:nvSpPr>
          <p:cNvPr id="11" name="Shape 7"/>
          <p:cNvSpPr/>
          <p:nvPr/>
        </p:nvSpPr>
        <p:spPr>
          <a:xfrm>
            <a:off x="10168414" y="3605332"/>
            <a:ext cx="494943" cy="494943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2" name="Text 8"/>
          <p:cNvSpPr/>
          <p:nvPr/>
        </p:nvSpPr>
        <p:spPr>
          <a:xfrm>
            <a:off x="10322719" y="3697486"/>
            <a:ext cx="186333" cy="3106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6"/>
              </a:lnSpc>
              <a:buNone/>
            </a:pPr>
            <a:r>
              <a:rPr lang="en-US" sz="24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46" dirty="0"/>
          </a:p>
        </p:txBody>
      </p:sp>
      <p:sp>
        <p:nvSpPr>
          <p:cNvPr id="13" name="Text 9"/>
          <p:cNvSpPr/>
          <p:nvPr/>
        </p:nvSpPr>
        <p:spPr>
          <a:xfrm>
            <a:off x="10883265" y="3605332"/>
            <a:ext cx="2588538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8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Entretenimento</a:t>
            </a:r>
            <a:endParaRPr lang="en-US" sz="2038" dirty="0"/>
          </a:p>
        </p:txBody>
      </p:sp>
      <p:sp>
        <p:nvSpPr>
          <p:cNvPr id="14" name="Text 10"/>
          <p:cNvSpPr/>
          <p:nvPr/>
        </p:nvSpPr>
        <p:spPr>
          <a:xfrm>
            <a:off x="10883265" y="4060746"/>
            <a:ext cx="2977277" cy="105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Jogos, edição de vídeos, criação de conteúdo e navegação na internet.</a:t>
            </a:r>
            <a:endParaRPr lang="en-US" sz="1732" dirty="0"/>
          </a:p>
        </p:txBody>
      </p:sp>
      <p:sp>
        <p:nvSpPr>
          <p:cNvPr id="15" name="Shape 11"/>
          <p:cNvSpPr/>
          <p:nvPr/>
        </p:nvSpPr>
        <p:spPr>
          <a:xfrm>
            <a:off x="6256377" y="5583912"/>
            <a:ext cx="494943" cy="494943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6" name="Text 12"/>
          <p:cNvSpPr/>
          <p:nvPr/>
        </p:nvSpPr>
        <p:spPr>
          <a:xfrm>
            <a:off x="6410682" y="5676067"/>
            <a:ext cx="186333" cy="3106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6"/>
              </a:lnSpc>
              <a:buNone/>
            </a:pPr>
            <a:r>
              <a:rPr lang="en-US" sz="24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46" dirty="0"/>
          </a:p>
        </p:txBody>
      </p:sp>
      <p:sp>
        <p:nvSpPr>
          <p:cNvPr id="17" name="Text 13"/>
          <p:cNvSpPr/>
          <p:nvPr/>
        </p:nvSpPr>
        <p:spPr>
          <a:xfrm>
            <a:off x="6971228" y="5583912"/>
            <a:ext cx="2588538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8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Comunicação</a:t>
            </a:r>
            <a:endParaRPr lang="en-US" sz="2038" dirty="0"/>
          </a:p>
        </p:txBody>
      </p:sp>
      <p:sp>
        <p:nvSpPr>
          <p:cNvPr id="18" name="Text 14"/>
          <p:cNvSpPr/>
          <p:nvPr/>
        </p:nvSpPr>
        <p:spPr>
          <a:xfrm>
            <a:off x="6971228" y="6039326"/>
            <a:ext cx="2977277" cy="105584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Chat, videoconferência, transcrição de áudio e criação de podcasts.</a:t>
            </a:r>
            <a:endParaRPr lang="en-US" sz="1732" dirty="0"/>
          </a:p>
        </p:txBody>
      </p:sp>
      <p:sp>
        <p:nvSpPr>
          <p:cNvPr id="19" name="Shape 15"/>
          <p:cNvSpPr/>
          <p:nvPr/>
        </p:nvSpPr>
        <p:spPr>
          <a:xfrm>
            <a:off x="10168414" y="5583912"/>
            <a:ext cx="494943" cy="494943"/>
          </a:xfrm>
          <a:prstGeom prst="roundRect">
            <a:avLst>
              <a:gd name="adj" fmla="val 66682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0" name="Text 16"/>
          <p:cNvSpPr/>
          <p:nvPr/>
        </p:nvSpPr>
        <p:spPr>
          <a:xfrm>
            <a:off x="10322719" y="5676067"/>
            <a:ext cx="186333" cy="3106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46"/>
              </a:lnSpc>
              <a:buNone/>
            </a:pPr>
            <a:r>
              <a:rPr lang="en-US" sz="2446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446" dirty="0"/>
          </a:p>
        </p:txBody>
      </p:sp>
      <p:sp>
        <p:nvSpPr>
          <p:cNvPr id="21" name="Text 17"/>
          <p:cNvSpPr/>
          <p:nvPr/>
        </p:nvSpPr>
        <p:spPr>
          <a:xfrm>
            <a:off x="10883265" y="5583912"/>
            <a:ext cx="2588538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48"/>
              </a:lnSpc>
              <a:buNone/>
            </a:pPr>
            <a:r>
              <a:rPr lang="en-US" sz="2038" b="1" dirty="0">
                <a:solidFill>
                  <a:srgbClr val="FFFFFF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Educação</a:t>
            </a:r>
            <a:endParaRPr lang="en-US" sz="2038" dirty="0"/>
          </a:p>
        </p:txBody>
      </p:sp>
      <p:sp>
        <p:nvSpPr>
          <p:cNvPr id="22" name="Text 18"/>
          <p:cNvSpPr/>
          <p:nvPr/>
        </p:nvSpPr>
        <p:spPr>
          <a:xfrm>
            <a:off x="10883265" y="6039326"/>
            <a:ext cx="2977277" cy="1407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1732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Tarefas escolares, pesquisa, aprendizagem online e interação com softwares educativos.</a:t>
            </a:r>
            <a:endParaRPr lang="en-US" sz="173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0095" y="597218"/>
            <a:ext cx="7623810" cy="1357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44"/>
              </a:lnSpc>
              <a:buNone/>
            </a:pPr>
            <a:r>
              <a:rPr lang="en-US" sz="4275" kern="0" spc="-128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O que são Dispositivos de Saída?</a:t>
            </a:r>
            <a:endParaRPr lang="en-US" sz="4275" dirty="0"/>
          </a:p>
        </p:txBody>
      </p:sp>
      <p:sp>
        <p:nvSpPr>
          <p:cNvPr id="6" name="Text 3"/>
          <p:cNvSpPr/>
          <p:nvPr/>
        </p:nvSpPr>
        <p:spPr>
          <a:xfrm>
            <a:off x="760095" y="2280285"/>
            <a:ext cx="7623810" cy="1042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Dispositivos de saída são componentes de um sistema de computação que permitem a comunicação de informações processadas pelo computador para o usuário.</a:t>
            </a:r>
            <a:endParaRPr lang="en-US" sz="1710" dirty="0"/>
          </a:p>
        </p:txBody>
      </p:sp>
      <p:sp>
        <p:nvSpPr>
          <p:cNvPr id="7" name="Shape 4"/>
          <p:cNvSpPr/>
          <p:nvPr/>
        </p:nvSpPr>
        <p:spPr>
          <a:xfrm>
            <a:off x="760095" y="3811191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11543" y="3892629"/>
            <a:ext cx="18573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565" dirty="0"/>
          </a:p>
        </p:txBody>
      </p:sp>
      <p:sp>
        <p:nvSpPr>
          <p:cNvPr id="9" name="Text 6"/>
          <p:cNvSpPr/>
          <p:nvPr/>
        </p:nvSpPr>
        <p:spPr>
          <a:xfrm>
            <a:off x="1465898" y="3811191"/>
            <a:ext cx="2997518" cy="6786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Exibição de Resultados</a:t>
            </a:r>
            <a:endParaRPr lang="en-US" sz="2138" dirty="0"/>
          </a:p>
        </p:txBody>
      </p:sp>
      <p:sp>
        <p:nvSpPr>
          <p:cNvPr id="10" name="Text 7"/>
          <p:cNvSpPr/>
          <p:nvPr/>
        </p:nvSpPr>
        <p:spPr>
          <a:xfrm>
            <a:off x="1465898" y="4620101"/>
            <a:ext cx="2997518" cy="1389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Mostram resultados de cálculos, imagens, texto, gráficos e outras informações processadas.</a:t>
            </a:r>
            <a:endParaRPr lang="en-US" sz="1710" dirty="0"/>
          </a:p>
        </p:txBody>
      </p:sp>
      <p:sp>
        <p:nvSpPr>
          <p:cNvPr id="11" name="Shape 8"/>
          <p:cNvSpPr/>
          <p:nvPr/>
        </p:nvSpPr>
        <p:spPr>
          <a:xfrm>
            <a:off x="4680585" y="3811191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4832033" y="3892629"/>
            <a:ext cx="18573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565" dirty="0"/>
          </a:p>
        </p:txBody>
      </p:sp>
      <p:sp>
        <p:nvSpPr>
          <p:cNvPr id="13" name="Text 10"/>
          <p:cNvSpPr/>
          <p:nvPr/>
        </p:nvSpPr>
        <p:spPr>
          <a:xfrm>
            <a:off x="5386388" y="3811191"/>
            <a:ext cx="2784396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Comunicação Visual</a:t>
            </a:r>
            <a:endParaRPr lang="en-US" sz="2138" dirty="0"/>
          </a:p>
        </p:txBody>
      </p:sp>
      <p:sp>
        <p:nvSpPr>
          <p:cNvPr id="14" name="Text 11"/>
          <p:cNvSpPr/>
          <p:nvPr/>
        </p:nvSpPr>
        <p:spPr>
          <a:xfrm>
            <a:off x="5386388" y="4280773"/>
            <a:ext cx="2997518" cy="13896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Facilitam a comunicação visual, tornando a informação mais acessível e compreensível.</a:t>
            </a:r>
            <a:endParaRPr lang="en-US" sz="1710" dirty="0"/>
          </a:p>
        </p:txBody>
      </p:sp>
      <p:sp>
        <p:nvSpPr>
          <p:cNvPr id="15" name="Shape 12"/>
          <p:cNvSpPr/>
          <p:nvPr/>
        </p:nvSpPr>
        <p:spPr>
          <a:xfrm>
            <a:off x="760095" y="6471285"/>
            <a:ext cx="488633" cy="488633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3"/>
          <p:cNvSpPr/>
          <p:nvPr/>
        </p:nvSpPr>
        <p:spPr>
          <a:xfrm>
            <a:off x="911543" y="6552724"/>
            <a:ext cx="185738" cy="325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5"/>
              </a:lnSpc>
              <a:buNone/>
            </a:pPr>
            <a:r>
              <a:rPr lang="en-US" sz="2565" kern="0" spc="-7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565" dirty="0"/>
          </a:p>
        </p:txBody>
      </p:sp>
      <p:sp>
        <p:nvSpPr>
          <p:cNvPr id="17" name="Text 14"/>
          <p:cNvSpPr/>
          <p:nvPr/>
        </p:nvSpPr>
        <p:spPr>
          <a:xfrm>
            <a:off x="1465898" y="6471285"/>
            <a:ext cx="3557945" cy="339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2"/>
              </a:lnSpc>
              <a:buNone/>
            </a:pPr>
            <a:r>
              <a:rPr lang="en-US" sz="2138" kern="0" spc="-64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Interação com o Usuário</a:t>
            </a:r>
            <a:endParaRPr lang="en-US" sz="2138" dirty="0"/>
          </a:p>
        </p:txBody>
      </p:sp>
      <p:sp>
        <p:nvSpPr>
          <p:cNvPr id="18" name="Text 15"/>
          <p:cNvSpPr/>
          <p:nvPr/>
        </p:nvSpPr>
        <p:spPr>
          <a:xfrm>
            <a:off x="1465898" y="6940868"/>
            <a:ext cx="6918008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6"/>
              </a:lnSpc>
              <a:buNone/>
            </a:pPr>
            <a:r>
              <a:rPr lang="en-US" sz="171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Permite que o usuário interaja com o computador e recebe feedback sobre suas ações.</a:t>
            </a:r>
            <a:endParaRPr lang="en-US" sz="1710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212121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9503" y="620316"/>
            <a:ext cx="7564993" cy="1409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51"/>
              </a:lnSpc>
              <a:buNone/>
            </a:pPr>
            <a:r>
              <a:rPr lang="en-US" sz="4440" kern="0" spc="-133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Tipos Comuns de Dispositivos de Saída</a:t>
            </a:r>
            <a:endParaRPr lang="en-US" sz="4440" dirty="0"/>
          </a:p>
        </p:txBody>
      </p:sp>
      <p:sp>
        <p:nvSpPr>
          <p:cNvPr id="6" name="Text 3"/>
          <p:cNvSpPr/>
          <p:nvPr/>
        </p:nvSpPr>
        <p:spPr>
          <a:xfrm>
            <a:off x="789503" y="2368272"/>
            <a:ext cx="7564993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1776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Existem vários tipos de dispositivos de saída, cada um com características específicas e aplicações adequadas.</a:t>
            </a:r>
            <a:endParaRPr lang="en-US" sz="1776" dirty="0"/>
          </a:p>
        </p:txBody>
      </p:sp>
      <p:sp>
        <p:nvSpPr>
          <p:cNvPr id="7" name="Shape 4"/>
          <p:cNvSpPr/>
          <p:nvPr/>
        </p:nvSpPr>
        <p:spPr>
          <a:xfrm>
            <a:off x="789503" y="3343989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15008" y="3569494"/>
            <a:ext cx="2819638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5"/>
              </a:lnSpc>
              <a:buNone/>
            </a:pPr>
            <a:r>
              <a:rPr lang="en-US" sz="222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Monitores</a:t>
            </a:r>
            <a:endParaRPr lang="en-US" sz="2220" dirty="0"/>
          </a:p>
        </p:txBody>
      </p:sp>
      <p:sp>
        <p:nvSpPr>
          <p:cNvPr id="9" name="Text 6"/>
          <p:cNvSpPr/>
          <p:nvPr/>
        </p:nvSpPr>
        <p:spPr>
          <a:xfrm>
            <a:off x="1015008" y="4057174"/>
            <a:ext cx="3218736" cy="1082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1776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Exibem informações visuais como texto, gráficos, vídeos e imagens.</a:t>
            </a:r>
            <a:endParaRPr lang="en-US" sz="1776" dirty="0"/>
          </a:p>
        </p:txBody>
      </p:sp>
      <p:sp>
        <p:nvSpPr>
          <p:cNvPr id="10" name="Shape 7"/>
          <p:cNvSpPr/>
          <p:nvPr/>
        </p:nvSpPr>
        <p:spPr>
          <a:xfrm>
            <a:off x="4684752" y="3343989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4910257" y="3569494"/>
            <a:ext cx="2819638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5"/>
              </a:lnSpc>
              <a:buNone/>
            </a:pPr>
            <a:r>
              <a:rPr lang="en-US" sz="222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Impressoras</a:t>
            </a:r>
            <a:endParaRPr lang="en-US" sz="2220" dirty="0"/>
          </a:p>
        </p:txBody>
      </p:sp>
      <p:sp>
        <p:nvSpPr>
          <p:cNvPr id="12" name="Text 9"/>
          <p:cNvSpPr/>
          <p:nvPr/>
        </p:nvSpPr>
        <p:spPr>
          <a:xfrm>
            <a:off x="4910257" y="4057174"/>
            <a:ext cx="3218736" cy="1082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1776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Produzem cópias impressas de documentos, fotos e outros materiais.</a:t>
            </a:r>
            <a:endParaRPr lang="en-US" sz="1776" dirty="0"/>
          </a:p>
        </p:txBody>
      </p:sp>
      <p:sp>
        <p:nvSpPr>
          <p:cNvPr id="13" name="Shape 10"/>
          <p:cNvSpPr/>
          <p:nvPr/>
        </p:nvSpPr>
        <p:spPr>
          <a:xfrm>
            <a:off x="789503" y="5591175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15008" y="5816679"/>
            <a:ext cx="2819638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5"/>
              </a:lnSpc>
              <a:buNone/>
            </a:pPr>
            <a:r>
              <a:rPr lang="en-US" sz="222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Alto-falantes</a:t>
            </a:r>
            <a:endParaRPr lang="en-US" sz="2220" dirty="0"/>
          </a:p>
        </p:txBody>
      </p:sp>
      <p:sp>
        <p:nvSpPr>
          <p:cNvPr id="15" name="Text 12"/>
          <p:cNvSpPr/>
          <p:nvPr/>
        </p:nvSpPr>
        <p:spPr>
          <a:xfrm>
            <a:off x="1015008" y="6304359"/>
            <a:ext cx="3218736" cy="7219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1776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Reproduzem áudio, como música, voz e efeitos sonoros.</a:t>
            </a:r>
            <a:endParaRPr lang="en-US" sz="1776" dirty="0"/>
          </a:p>
        </p:txBody>
      </p:sp>
      <p:sp>
        <p:nvSpPr>
          <p:cNvPr id="16" name="Shape 13"/>
          <p:cNvSpPr/>
          <p:nvPr/>
        </p:nvSpPr>
        <p:spPr>
          <a:xfrm>
            <a:off x="4684752" y="5591175"/>
            <a:ext cx="3669744" cy="2021681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910257" y="5816679"/>
            <a:ext cx="3053953" cy="3524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5"/>
              </a:lnSpc>
              <a:buNone/>
            </a:pPr>
            <a:r>
              <a:rPr lang="en-US" sz="222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Dispositivos Táteis</a:t>
            </a:r>
            <a:endParaRPr lang="en-US" sz="2220" dirty="0"/>
          </a:p>
        </p:txBody>
      </p:sp>
      <p:sp>
        <p:nvSpPr>
          <p:cNvPr id="18" name="Text 15"/>
          <p:cNvSpPr/>
          <p:nvPr/>
        </p:nvSpPr>
        <p:spPr>
          <a:xfrm>
            <a:off x="4910257" y="6304359"/>
            <a:ext cx="3218736" cy="1082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42"/>
              </a:lnSpc>
              <a:buNone/>
            </a:pPr>
            <a:r>
              <a:rPr lang="en-US" sz="1776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Fornecem feedback tátil ao usuário, como vibrações ou texturas.</a:t>
            </a:r>
            <a:endParaRPr lang="en-US" sz="1776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1206</Words>
  <Application>Microsoft Office PowerPoint</Application>
  <PresentationFormat>Personalizar</PresentationFormat>
  <Paragraphs>155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Nunito</vt:lpstr>
      <vt:lpstr>PT Sans</vt:lpstr>
      <vt:lpstr>Roboto</vt:lpstr>
      <vt:lpstr>Roboto Mono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FERNANDA MILITAO DA SILVA FRETES</cp:lastModifiedBy>
  <cp:revision>3</cp:revision>
  <dcterms:created xsi:type="dcterms:W3CDTF">2024-08-26T00:44:12Z</dcterms:created>
  <dcterms:modified xsi:type="dcterms:W3CDTF">2024-09-02T17:58:50Z</dcterms:modified>
</cp:coreProperties>
</file>